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475" r:id="rId3"/>
    <p:sldId id="659" r:id="rId4"/>
    <p:sldId id="660" r:id="rId5"/>
    <p:sldId id="662" r:id="rId6"/>
    <p:sldId id="661" r:id="rId7"/>
    <p:sldId id="672" r:id="rId8"/>
    <p:sldId id="673" r:id="rId9"/>
    <p:sldId id="663" r:id="rId10"/>
    <p:sldId id="664" r:id="rId11"/>
    <p:sldId id="669" r:id="rId12"/>
    <p:sldId id="666" r:id="rId13"/>
    <p:sldId id="667" r:id="rId14"/>
    <p:sldId id="665" r:id="rId15"/>
    <p:sldId id="668" r:id="rId16"/>
    <p:sldId id="674" r:id="rId17"/>
    <p:sldId id="675" r:id="rId18"/>
    <p:sldId id="671" r:id="rId1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70C0"/>
    <a:srgbClr val="FEF0E4"/>
    <a:srgbClr val="9BBB59"/>
    <a:srgbClr val="FCDDCF"/>
    <a:srgbClr val="D0D8E8"/>
    <a:srgbClr val="FFFFFF"/>
    <a:srgbClr val="95B3D7"/>
    <a:srgbClr val="9DE68C"/>
    <a:srgbClr val="C2F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 autoAdjust="0"/>
    <p:restoredTop sz="90563" autoAdjust="0"/>
  </p:normalViewPr>
  <p:slideViewPr>
    <p:cSldViewPr>
      <p:cViewPr varScale="1">
        <p:scale>
          <a:sx n="134" d="100"/>
          <a:sy n="134" d="100"/>
        </p:scale>
        <p:origin x="1288" y="168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unless you're using, like, Haskell or Rust or an</a:t>
            </a:r>
            <a:r>
              <a:rPr lang="en-US" baseline="0" dirty="0"/>
              <a:t> automated theorem prover.</a:t>
            </a:r>
          </a:p>
          <a:p>
            <a:r>
              <a:rPr lang="en-US" baseline="0" dirty="0"/>
              <a:t>	- in which case "it compiles" is still not perfect, but a much better indication.</a:t>
            </a:r>
          </a:p>
          <a:p>
            <a:r>
              <a:rPr lang="en-US" baseline="0" dirty="0"/>
              <a:t>- the </a:t>
            </a:r>
            <a:r>
              <a:rPr lang="en-US" b="1" baseline="0" dirty="0"/>
              <a:t>faster you can make this cycle</a:t>
            </a:r>
            <a:r>
              <a:rPr lang="en-US" b="0" baseline="0" dirty="0"/>
              <a:t>, the faster and more correctly you can write code.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9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6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programs</a:t>
            </a:r>
            <a:r>
              <a:rPr lang="en-US" baseline="0" dirty="0"/>
              <a:t> are proofs (thanks, Howard-Curry isomorphism!)</a:t>
            </a:r>
          </a:p>
          <a:p>
            <a:r>
              <a:rPr lang="en-US" baseline="0" dirty="0"/>
              <a:t>- and like a proof, you can make mistakes in your assumptions or proof rules; you can do great for several steps and then oops.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7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 probably shouldn't be adding the y coordinate</a:t>
            </a:r>
            <a:r>
              <a:rPr lang="en-US" baseline="0" dirty="0"/>
              <a:t> to the width</a:t>
            </a:r>
            <a:r>
              <a:rPr lang="mr-IN" baseline="0" dirty="0"/>
              <a:t>…</a:t>
            </a:r>
            <a:r>
              <a:rPr lang="en-US" baseline="0" dirty="0"/>
              <a:t> we probably meant to swap width and height too.</a:t>
            </a:r>
          </a:p>
          <a:p>
            <a:r>
              <a:rPr lang="en-US" baseline="0" dirty="0"/>
              <a:t>- what if x == 0?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9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Programs - Debugging</a:t>
            </a: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admitting you have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crash</a:t>
            </a:r>
            <a:r>
              <a:rPr lang="en-US" dirty="0"/>
              <a:t> is an obvious indication that something is wrong.</a:t>
            </a:r>
          </a:p>
          <a:p>
            <a:pPr lvl="1"/>
            <a:r>
              <a:rPr lang="en-US" dirty="0"/>
              <a:t>in C, you can use a debugger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gdb</a:t>
            </a:r>
            <a:r>
              <a:rPr lang="en-US" dirty="0"/>
              <a:t>) to get a stack trace.</a:t>
            </a:r>
          </a:p>
          <a:p>
            <a:r>
              <a:rPr lang="en-US" dirty="0"/>
              <a:t>but many problems </a:t>
            </a:r>
            <a:r>
              <a:rPr lang="en-US" i="1" dirty="0"/>
              <a:t>don't</a:t>
            </a:r>
            <a:r>
              <a:rPr lang="en-US" dirty="0"/>
              <a:t> lead to a crash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7907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that case, you need to </a:t>
            </a:r>
            <a:r>
              <a:rPr lang="en-US" sz="2200" b="1" dirty="0"/>
              <a:t>follow the control flow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2097907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at </a:t>
            </a:r>
            <a:r>
              <a:rPr lang="en-US" sz="2200" i="1" dirty="0"/>
              <a:t>some point, </a:t>
            </a:r>
            <a:r>
              <a:rPr lang="en-US" sz="2200" dirty="0"/>
              <a:t>your program goes from "working correctly" to "something is bad."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1" y="3743023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your job is to find that point; </a:t>
            </a:r>
            <a:r>
              <a:rPr lang="en-US" sz="2200" b="1" dirty="0"/>
              <a:t>do not try to </a:t>
            </a:r>
            <a:r>
              <a:rPr lang="en-US" sz="2200" b="1" i="1" dirty="0"/>
              <a:t>guess</a:t>
            </a:r>
            <a:r>
              <a:rPr lang="en-US" sz="2200" b="1" dirty="0"/>
              <a:t> </a:t>
            </a:r>
            <a:r>
              <a:rPr lang="en-US" sz="2200" dirty="0"/>
              <a:t>based on the output or the final results.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7607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("x = %d\n", x);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absolutely use prints or </a:t>
            </a:r>
            <a:r>
              <a:rPr lang="en-US" b="1" dirty="0"/>
              <a:t>logging frameworks </a:t>
            </a:r>
            <a:r>
              <a:rPr lang="en-US" dirty="0"/>
              <a:t>(e.g. Log4J in Java) to spam informational messages as your program runs</a:t>
            </a:r>
          </a:p>
          <a:p>
            <a:pPr lvl="1"/>
            <a:r>
              <a:rPr lang="en-US" dirty="0"/>
              <a:t>logging frameworks let you have a "severity" for each message</a:t>
            </a:r>
          </a:p>
          <a:p>
            <a:pPr lvl="1"/>
            <a:r>
              <a:rPr lang="en-US" dirty="0"/>
              <a:t>"debug", "info", "warning", "error", "fatal"</a:t>
            </a:r>
          </a:p>
          <a:p>
            <a:r>
              <a:rPr lang="en-US" dirty="0"/>
              <a:t>if you don't </a:t>
            </a:r>
            <a:r>
              <a:rPr lang="en-US" i="1" dirty="0"/>
              <a:t>already</a:t>
            </a:r>
            <a:r>
              <a:rPr lang="en-US" dirty="0"/>
              <a:t> have prints, using a debugger to follow control flow is probably easier than writing a bunch in there.</a:t>
            </a:r>
          </a:p>
          <a:p>
            <a:pPr lvl="1"/>
            <a:r>
              <a:rPr lang="en-US" dirty="0"/>
              <a:t>especially since you have to remove/comment them out later.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96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determining the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once you pinpoint the location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the cause may or may not be obvious.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31240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Rectangle r =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get_bounding_rect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x =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do_a_thing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r.x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r.y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r.x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r.width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r.y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r.height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y =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smth_else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r.y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r.x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r.y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r.width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r.x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r.height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9816" y="2336197"/>
            <a:ext cx="664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copy-and-paste errors</a:t>
            </a:r>
            <a:r>
              <a:rPr lang="en-US" sz="2200" dirty="0"/>
              <a:t> are often hard to spot.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7200" y="1966473"/>
            <a:ext cx="4419600" cy="304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731340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splitting code into </a:t>
            </a:r>
            <a:r>
              <a:rPr lang="en-US" sz="2200" b="1" dirty="0"/>
              <a:t>smaller functions </a:t>
            </a:r>
            <a:r>
              <a:rPr lang="en-US" sz="2200" dirty="0"/>
              <a:t>can help avoid this.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7754" y="3359884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(x &lt;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do_one_thing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 if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(x &gt;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sz="20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do_another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199" y="3576360"/>
            <a:ext cx="4422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missing cases </a:t>
            </a:r>
            <a:r>
              <a:rPr lang="en-US" sz="2200" dirty="0"/>
              <a:t>are another common problem </a:t>
            </a:r>
            <a:r>
              <a:rPr lang="mr-IN" sz="2200" dirty="0"/>
              <a:t>–</a:t>
            </a:r>
            <a:r>
              <a:rPr lang="en-US" sz="2200" dirty="0"/>
              <a:t> and you don't see them cause they're </a:t>
            </a:r>
            <a:r>
              <a:rPr lang="en-US" sz="2200" i="1" dirty="0"/>
              <a:t>not there.</a:t>
            </a:r>
            <a:r>
              <a:rPr lang="en-US" sz="2200" b="1" dirty="0"/>
              <a:t> 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6019800" y="4606976"/>
            <a:ext cx="2590800" cy="304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36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2539088"/>
          </a:xfrm>
        </p:spPr>
        <p:txBody>
          <a:bodyPr/>
          <a:lstStyle/>
          <a:p>
            <a:r>
              <a:rPr lang="en-US" dirty="0"/>
              <a:t>assumptions are "</a:t>
            </a:r>
            <a:r>
              <a:rPr lang="en-US" dirty="0" err="1"/>
              <a:t>shoulds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"when I enter this function, what </a:t>
            </a:r>
            <a:r>
              <a:rPr lang="en-US" i="1" dirty="0"/>
              <a:t>should </a:t>
            </a:r>
            <a:r>
              <a:rPr lang="en-US" dirty="0"/>
              <a:t>the parameters be?"</a:t>
            </a:r>
          </a:p>
          <a:p>
            <a:pPr lvl="1"/>
            <a:r>
              <a:rPr lang="en-US" dirty="0"/>
              <a:t>"when I return this value, what </a:t>
            </a:r>
            <a:r>
              <a:rPr lang="en-US" i="1" dirty="0"/>
              <a:t>should</a:t>
            </a:r>
            <a:r>
              <a:rPr lang="en-US" dirty="0"/>
              <a:t> it look like?"</a:t>
            </a:r>
          </a:p>
          <a:p>
            <a:pPr lvl="1"/>
            <a:r>
              <a:rPr lang="en-US" dirty="0"/>
              <a:t>"after this search loop, what </a:t>
            </a:r>
            <a:r>
              <a:rPr lang="en-US" i="1" dirty="0"/>
              <a:t>should</a:t>
            </a:r>
            <a:r>
              <a:rPr lang="en-US" dirty="0"/>
              <a:t> be in this variable?"</a:t>
            </a:r>
          </a:p>
          <a:p>
            <a:pPr lvl="1"/>
            <a:r>
              <a:rPr lang="en-US" dirty="0"/>
              <a:t>"when this method runs, what state </a:t>
            </a:r>
            <a:r>
              <a:rPr lang="en-US" i="1" dirty="0"/>
              <a:t>should</a:t>
            </a:r>
            <a:r>
              <a:rPr lang="en-US" dirty="0"/>
              <a:t> the object be in?"</a:t>
            </a:r>
          </a:p>
          <a:p>
            <a:r>
              <a:rPr lang="en-US" b="1" dirty="0"/>
              <a:t>assertions</a:t>
            </a:r>
            <a:r>
              <a:rPr lang="en-US" dirty="0"/>
              <a:t> are a great way to catch bugs early during development</a:t>
            </a:r>
          </a:p>
          <a:p>
            <a:pPr lvl="1"/>
            <a:r>
              <a:rPr lang="en-US" dirty="0"/>
              <a:t>Java has </a:t>
            </a:r>
            <a:r>
              <a:rPr lang="en-US" dirty="0" err="1"/>
              <a:t>em</a:t>
            </a:r>
            <a:r>
              <a:rPr lang="en-US" dirty="0"/>
              <a:t>. C has </a:t>
            </a:r>
            <a:r>
              <a:rPr lang="en-US" dirty="0" err="1"/>
              <a:t>em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17289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assert.h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(x &gt;=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self.state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READY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2788169"/>
            <a:ext cx="4422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assertions should only be used to test for things that should be </a:t>
            </a:r>
            <a:r>
              <a:rPr lang="en-US" sz="2200" i="1" dirty="0"/>
              <a:t>absolutely impossible to happen</a:t>
            </a:r>
            <a:r>
              <a:rPr lang="en-US" sz="2200" dirty="0"/>
              <a:t> under any circumstance.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799" y="4373220"/>
            <a:ext cx="4422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don't</a:t>
            </a:r>
            <a:r>
              <a:rPr lang="en-US" sz="2200" dirty="0"/>
              <a:t> e.g. use them to check parameters on a public method.</a:t>
            </a:r>
          </a:p>
        </p:txBody>
      </p:sp>
    </p:spTree>
    <p:extLst>
      <p:ext uri="{BB962C8B-B14F-4D97-AF65-F5344CB8AC3E}">
        <p14:creationId xmlns:p14="http://schemas.microsoft.com/office/powerpoint/2010/main" val="1270324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backwards from crashes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program crashes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fairly often, that specific line </a:t>
            </a:r>
            <a:r>
              <a:rPr lang="en-US" b="1" dirty="0"/>
              <a:t>is not at fault.</a:t>
            </a:r>
          </a:p>
          <a:p>
            <a:pPr lvl="1"/>
            <a:r>
              <a:rPr lang="en-US" dirty="0"/>
              <a:t>it's because some </a:t>
            </a:r>
            <a:r>
              <a:rPr lang="en-US" i="1" dirty="0"/>
              <a:t>earlier code</a:t>
            </a:r>
            <a:r>
              <a:rPr lang="en-US" dirty="0"/>
              <a:t> broke things, and your program kept running for a while until things finally crashed.</a:t>
            </a:r>
          </a:p>
          <a:p>
            <a:pPr lvl="2"/>
            <a:r>
              <a:rPr lang="en-US" dirty="0"/>
              <a:t>like a ticking time bomb.</a:t>
            </a:r>
          </a:p>
          <a:p>
            <a:r>
              <a:rPr lang="en-US" b="1" dirty="0"/>
              <a:t>look at what happened immediately before.</a:t>
            </a:r>
          </a:p>
          <a:p>
            <a:pPr lvl="1"/>
            <a:r>
              <a:rPr lang="en-US" dirty="0"/>
              <a:t>set breakpoints earlier than the crash and re-run the program.</a:t>
            </a:r>
          </a:p>
          <a:p>
            <a:pPr lvl="1"/>
            <a:r>
              <a:rPr lang="en-US" dirty="0"/>
              <a:t>check out what's happening at those breakpoints.</a:t>
            </a:r>
          </a:p>
          <a:p>
            <a:pPr lvl="1"/>
            <a:r>
              <a:rPr lang="en-US" dirty="0"/>
              <a:t>then step closer and closer to narrow down the actual error location.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951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bugs faster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994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IDEs can </a:t>
            </a:r>
            <a:r>
              <a:rPr lang="en-US" i="1" dirty="0"/>
              <a:t>continually</a:t>
            </a:r>
            <a:r>
              <a:rPr lang="en-US" dirty="0"/>
              <a:t> compile and find errors</a:t>
            </a:r>
          </a:p>
          <a:p>
            <a:pPr lvl="1"/>
            <a:r>
              <a:rPr lang="en-US" dirty="0"/>
              <a:t>they can make suggestions to fix them</a:t>
            </a:r>
          </a:p>
          <a:p>
            <a:pPr lvl="1"/>
            <a:r>
              <a:rPr lang="en-US" dirty="0"/>
              <a:t>or show help on functions while you write so that you don't make mistakes to begin with</a:t>
            </a:r>
          </a:p>
          <a:p>
            <a:r>
              <a:rPr lang="en-US" dirty="0"/>
              <a:t>IDEs </a:t>
            </a:r>
            <a:r>
              <a:rPr lang="en-US" i="1" dirty="0"/>
              <a:t>can </a:t>
            </a:r>
            <a:r>
              <a:rPr lang="en-US" dirty="0"/>
              <a:t>be a helpful tool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but they can also be </a:t>
            </a:r>
            <a:r>
              <a:rPr lang="en-US" i="1" dirty="0"/>
              <a:t>so</a:t>
            </a:r>
            <a:r>
              <a:rPr lang="en-US" dirty="0"/>
              <a:t> complex that you just get overwhelmed by all the settings and features.</a:t>
            </a:r>
          </a:p>
          <a:p>
            <a:r>
              <a:rPr lang="en-US" dirty="0"/>
              <a:t>probably the nicest feature of IDEs is an </a:t>
            </a:r>
            <a:r>
              <a:rPr lang="en-US" b="1" dirty="0"/>
              <a:t>integrated debugger</a:t>
            </a:r>
          </a:p>
          <a:p>
            <a:pPr lvl="1"/>
            <a:r>
              <a:rPr lang="en-US" dirty="0"/>
              <a:t>no need to use arcane typed commands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208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breakpoints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breakpoint </a:t>
            </a:r>
            <a:r>
              <a:rPr lang="en-US" dirty="0"/>
              <a:t>lets you pause the program and look around.</a:t>
            </a:r>
          </a:p>
          <a:p>
            <a:r>
              <a:rPr lang="en-US" dirty="0"/>
              <a:t>in </a:t>
            </a:r>
            <a:r>
              <a:rPr lang="en-US" dirty="0" err="1"/>
              <a:t>gdb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b </a:t>
            </a:r>
            <a:r>
              <a:rPr lang="en-US" b="1" dirty="0" err="1"/>
              <a:t>func</a:t>
            </a:r>
            <a:r>
              <a:rPr lang="en-US" dirty="0"/>
              <a:t> will pause whenever </a:t>
            </a:r>
            <a:r>
              <a:rPr lang="en-US" b="1" dirty="0" err="1"/>
              <a:t>func</a:t>
            </a:r>
            <a:r>
              <a:rPr lang="en-US" dirty="0"/>
              <a:t> is called.</a:t>
            </a:r>
          </a:p>
          <a:p>
            <a:pPr lvl="1"/>
            <a:r>
              <a:rPr lang="en-US" b="1" dirty="0"/>
              <a:t>b lab4.c:45</a:t>
            </a:r>
            <a:r>
              <a:rPr lang="en-US" dirty="0"/>
              <a:t> will pause when line 45 of lab4.c is reached.</a:t>
            </a:r>
          </a:p>
          <a:p>
            <a:pPr lvl="1"/>
            <a:r>
              <a:rPr lang="en-US" b="1" dirty="0"/>
              <a:t>b *0x8004030 </a:t>
            </a:r>
            <a:r>
              <a:rPr lang="en-US" dirty="0"/>
              <a:t>will pause when the PC gets to address 0x8004030.</a:t>
            </a:r>
          </a:p>
          <a:p>
            <a:pPr lvl="1"/>
            <a:r>
              <a:rPr lang="en-US" b="1" dirty="0"/>
              <a:t>b </a:t>
            </a:r>
            <a:r>
              <a:rPr lang="en-US" i="1" dirty="0"/>
              <a:t>location</a:t>
            </a:r>
            <a:r>
              <a:rPr lang="en-US" b="1" dirty="0"/>
              <a:t> if x == 5</a:t>
            </a:r>
            <a:r>
              <a:rPr lang="en-US" dirty="0"/>
              <a:t> will pause at a location but only if the condition is satisfied. </a:t>
            </a:r>
            <a:r>
              <a:rPr lang="en-US" i="1" dirty="0"/>
              <a:t>location</a:t>
            </a:r>
            <a:r>
              <a:rPr lang="en-US" dirty="0"/>
              <a:t> can be any of the above.</a:t>
            </a:r>
          </a:p>
          <a:p>
            <a:pPr lvl="1"/>
            <a:r>
              <a:rPr lang="en-US" b="1" dirty="0" err="1"/>
              <a:t>tb</a:t>
            </a:r>
            <a:r>
              <a:rPr lang="en-US" b="1" dirty="0"/>
              <a:t> </a:t>
            </a:r>
            <a:r>
              <a:rPr lang="en-US" b="1" i="1" dirty="0"/>
              <a:t>location</a:t>
            </a:r>
            <a:r>
              <a:rPr lang="en-US" b="1" dirty="0"/>
              <a:t> </a:t>
            </a:r>
            <a:r>
              <a:rPr lang="en-US" dirty="0"/>
              <a:t>is a breakpoint that only happens once </a:t>
            </a:r>
            <a:r>
              <a:rPr lang="mr-IN" dirty="0"/>
              <a:t>–</a:t>
            </a:r>
            <a:r>
              <a:rPr lang="en-US" dirty="0"/>
              <a:t> it's deleted after the first time it's hit.</a:t>
            </a:r>
            <a:r>
              <a:rPr lang="en-US" b="1" dirty="0"/>
              <a:t> </a:t>
            </a:r>
            <a:r>
              <a:rPr lang="en-US" dirty="0"/>
              <a:t>(you can make these conditional too.)</a:t>
            </a:r>
          </a:p>
          <a:p>
            <a:r>
              <a:rPr lang="en-US" dirty="0"/>
              <a:t>check out the breakpoint features in your IDEs!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540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variable gets set to some weird value and you don't know where or when it happens.</a:t>
            </a:r>
          </a:p>
          <a:p>
            <a:r>
              <a:rPr lang="en-US" dirty="0"/>
              <a:t>a </a:t>
            </a:r>
            <a:r>
              <a:rPr lang="en-US" b="1" dirty="0" err="1"/>
              <a:t>watchpoint</a:t>
            </a:r>
            <a:r>
              <a:rPr lang="en-US" dirty="0"/>
              <a:t> is like a breakpoint, but it pauses </a:t>
            </a:r>
            <a:r>
              <a:rPr lang="en-US" i="1" dirty="0"/>
              <a:t>whenever a variable is about to be written</a:t>
            </a:r>
            <a:r>
              <a:rPr lang="en-US" dirty="0"/>
              <a:t> (or read, or both).</a:t>
            </a:r>
          </a:p>
          <a:p>
            <a:r>
              <a:rPr lang="en-US" dirty="0"/>
              <a:t>in </a:t>
            </a:r>
            <a:r>
              <a:rPr lang="en-US" dirty="0" err="1"/>
              <a:t>gdb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watch</a:t>
            </a:r>
            <a:r>
              <a:rPr lang="en-US" b="1" i="1" dirty="0"/>
              <a:t> </a:t>
            </a:r>
            <a:r>
              <a:rPr lang="en-US" b="1" i="1" dirty="0" err="1"/>
              <a:t>globalvar</a:t>
            </a:r>
            <a:r>
              <a:rPr lang="en-US" b="1" dirty="0"/>
              <a:t> </a:t>
            </a:r>
            <a:r>
              <a:rPr lang="en-US" dirty="0"/>
              <a:t>will pause when a global variable is changed.</a:t>
            </a:r>
          </a:p>
          <a:p>
            <a:pPr lvl="1"/>
            <a:r>
              <a:rPr lang="en-US" b="1" dirty="0"/>
              <a:t>watch </a:t>
            </a:r>
            <a:r>
              <a:rPr lang="en-US" b="1" i="1" dirty="0" err="1"/>
              <a:t>localvar</a:t>
            </a:r>
            <a:r>
              <a:rPr lang="en-US" dirty="0"/>
              <a:t> will only work when you are paused in a function, and it will last until the local variable goes out of scope.</a:t>
            </a:r>
          </a:p>
          <a:p>
            <a:pPr lvl="1"/>
            <a:r>
              <a:rPr lang="en-US" b="1" dirty="0" err="1"/>
              <a:t>rwatch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awatch</a:t>
            </a:r>
            <a:r>
              <a:rPr lang="en-US" dirty="0"/>
              <a:t> work the same, except they pause when a variable is </a:t>
            </a:r>
            <a:r>
              <a:rPr lang="en-US" b="1" dirty="0"/>
              <a:t>r</a:t>
            </a:r>
            <a:r>
              <a:rPr lang="en-US" dirty="0"/>
              <a:t>ead (</a:t>
            </a:r>
            <a:r>
              <a:rPr lang="en-US" dirty="0" err="1"/>
              <a:t>rwatch</a:t>
            </a:r>
            <a:r>
              <a:rPr lang="en-US" dirty="0"/>
              <a:t>) or on </a:t>
            </a:r>
            <a:r>
              <a:rPr lang="en-US" b="1" dirty="0"/>
              <a:t>a</a:t>
            </a:r>
            <a:r>
              <a:rPr lang="en-US" dirty="0"/>
              <a:t>ll accesses (</a:t>
            </a:r>
            <a:r>
              <a:rPr lang="en-US" dirty="0" err="1"/>
              <a:t>awatch</a:t>
            </a:r>
            <a:r>
              <a:rPr lang="en-US" dirty="0"/>
              <a:t>).</a:t>
            </a:r>
          </a:p>
          <a:p>
            <a:r>
              <a:rPr lang="en-US" dirty="0"/>
              <a:t>you can't set a condition on these, sadly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47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you love the crisp cool winter air</a:t>
            </a:r>
          </a:p>
          <a:p>
            <a:pPr lvl="1"/>
            <a:r>
              <a:rPr lang="en-US" dirty="0"/>
              <a:t>OH WAIT</a:t>
            </a:r>
          </a:p>
          <a:p>
            <a:pPr lvl="1"/>
            <a:r>
              <a:rPr lang="en-US" dirty="0"/>
              <a:t>I mean it’s still nice but...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fewer bugs</a:t>
            </a:r>
            <a:br>
              <a:rPr lang="en-US" dirty="0"/>
            </a:br>
            <a:r>
              <a:rPr lang="en-US" dirty="0"/>
              <a:t>in the first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03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the training wheels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as your programs get bigger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write them all at once and </a:t>
            </a:r>
            <a:r>
              <a:rPr lang="en-US" i="1" dirty="0"/>
              <a:t>then</a:t>
            </a:r>
            <a:r>
              <a:rPr lang="en-US" dirty="0"/>
              <a:t> compile and test.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9288" y="2447492"/>
            <a:ext cx="1421423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write a </a:t>
            </a:r>
            <a:r>
              <a:rPr lang="en-US" sz="2000" b="1" i="1" dirty="0"/>
              <a:t>little</a:t>
            </a:r>
            <a:r>
              <a:rPr lang="en-US" sz="2000" b="1" dirty="0"/>
              <a:t> </a:t>
            </a:r>
            <a:r>
              <a:rPr lang="en-US" sz="2000" b="1" i="1" dirty="0"/>
              <a:t>bit</a:t>
            </a:r>
            <a:r>
              <a:rPr lang="en-US" sz="2000" b="1" dirty="0"/>
              <a:t> of 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3331" y="3933391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think of the compiler more like a spell checker, or a partner in coding.</a:t>
            </a:r>
            <a:endParaRPr lang="en-US" sz="2200" b="1" dirty="0"/>
          </a:p>
        </p:txBody>
      </p:sp>
      <p:sp>
        <p:nvSpPr>
          <p:cNvPr id="8" name="Diamond 7"/>
          <p:cNvSpPr/>
          <p:nvPr/>
        </p:nvSpPr>
        <p:spPr>
          <a:xfrm>
            <a:off x="2180489" y="2324098"/>
            <a:ext cx="2286000" cy="1389787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2000" b="1" dirty="0"/>
              <a:t>does it compile?</a:t>
            </a:r>
          </a:p>
        </p:txBody>
      </p:sp>
      <p:cxnSp>
        <p:nvCxnSpPr>
          <p:cNvPr id="10" name="Straight Arrow Connector 9"/>
          <p:cNvCxnSpPr>
            <a:stCxn id="6" idx="3"/>
            <a:endCxn id="8" idx="1"/>
          </p:cNvCxnSpPr>
          <p:nvPr/>
        </p:nvCxnSpPr>
        <p:spPr>
          <a:xfrm>
            <a:off x="1620711" y="3018992"/>
            <a:ext cx="5597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66489" y="3018992"/>
            <a:ext cx="55977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15" idx="0"/>
          </p:cNvCxnSpPr>
          <p:nvPr/>
        </p:nvCxnSpPr>
        <p:spPr>
          <a:xfrm>
            <a:off x="3323489" y="3713885"/>
            <a:ext cx="0" cy="4390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485290" y="4152898"/>
            <a:ext cx="1676398" cy="963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fix only the </a:t>
            </a:r>
            <a:r>
              <a:rPr lang="en-US" sz="2000" b="1" i="1" dirty="0"/>
              <a:t>first error</a:t>
            </a:r>
            <a:endParaRPr lang="en-US" sz="2000" b="1" dirty="0"/>
          </a:p>
        </p:txBody>
      </p:sp>
      <p:cxnSp>
        <p:nvCxnSpPr>
          <p:cNvPr id="20" name="Curved Connector 19"/>
          <p:cNvCxnSpPr>
            <a:stCxn id="15" idx="1"/>
            <a:endCxn id="8" idx="1"/>
          </p:cNvCxnSpPr>
          <p:nvPr/>
        </p:nvCxnSpPr>
        <p:spPr>
          <a:xfrm rot="10800000">
            <a:off x="2180490" y="3018992"/>
            <a:ext cx="304801" cy="1615446"/>
          </a:xfrm>
          <a:prstGeom prst="curvedConnector3">
            <a:avLst>
              <a:gd name="adj1" fmla="val 24423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00042" y="3625898"/>
            <a:ext cx="633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FF0000"/>
                </a:solidFill>
              </a:rPr>
              <a:t>no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082" y="2579979"/>
            <a:ext cx="633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026267" y="2324098"/>
            <a:ext cx="1793632" cy="13897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TEST WHAT YOU JUST WROTE.</a:t>
            </a:r>
          </a:p>
        </p:txBody>
      </p:sp>
      <p:cxnSp>
        <p:nvCxnSpPr>
          <p:cNvPr id="25" name="Curved Connector 24"/>
          <p:cNvCxnSpPr>
            <a:stCxn id="24" idx="0"/>
            <a:endCxn id="6" idx="0"/>
          </p:cNvCxnSpPr>
          <p:nvPr/>
        </p:nvCxnSpPr>
        <p:spPr>
          <a:xfrm rot="16200000" flipH="1" flipV="1">
            <a:off x="3354845" y="-120747"/>
            <a:ext cx="123394" cy="5013083"/>
          </a:xfrm>
          <a:prstGeom prst="curvedConnector3">
            <a:avLst>
              <a:gd name="adj1" fmla="val -62703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19899" y="2261473"/>
            <a:ext cx="2294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"it compiles" is a </a:t>
            </a:r>
            <a:r>
              <a:rPr lang="en-US" sz="2200" b="1" dirty="0"/>
              <a:t>very weak indication </a:t>
            </a:r>
            <a:r>
              <a:rPr lang="en-US" sz="2200" dirty="0"/>
              <a:t>of correctness.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6333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5" grpId="0" animBg="1"/>
      <p:bldP spid="22" grpId="0"/>
      <p:bldP spid="23" grpId="0"/>
      <p:bldP spid="24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smaller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smaller functions have </a:t>
            </a:r>
            <a:r>
              <a:rPr lang="en-US" b="1" dirty="0"/>
              <a:t>fewer things to go wrong.</a:t>
            </a:r>
          </a:p>
          <a:p>
            <a:r>
              <a:rPr lang="en-US" dirty="0"/>
              <a:t>they have more </a:t>
            </a:r>
            <a:r>
              <a:rPr lang="en-US" b="1" dirty="0"/>
              <a:t>well-defined purposes.</a:t>
            </a:r>
          </a:p>
          <a:p>
            <a:r>
              <a:rPr lang="en-US" dirty="0"/>
              <a:t>it's easier to </a:t>
            </a:r>
            <a:r>
              <a:rPr lang="en-US" b="1" dirty="0"/>
              <a:t>encode assumptions </a:t>
            </a:r>
            <a:r>
              <a:rPr lang="en-US" dirty="0"/>
              <a:t>(inputs and outputs).</a:t>
            </a:r>
          </a:p>
          <a:p>
            <a:r>
              <a:rPr lang="en-US" dirty="0"/>
              <a:t>it's easier to </a:t>
            </a:r>
            <a:r>
              <a:rPr lang="en-US" b="1" dirty="0"/>
              <a:t>see the control flow.</a:t>
            </a:r>
          </a:p>
          <a:p>
            <a:r>
              <a:rPr lang="en-US" dirty="0"/>
              <a:t>it's easy to see all the places they're used.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totally okay</a:t>
            </a:r>
            <a:r>
              <a:rPr lang="en-US" dirty="0"/>
              <a:t> to write a function that is called exactly once.</a:t>
            </a:r>
          </a:p>
          <a:p>
            <a:pPr lvl="1"/>
            <a:r>
              <a:rPr lang="en-US" b="1" dirty="0"/>
              <a:t>functions label your code.</a:t>
            </a:r>
            <a:r>
              <a:rPr lang="en-US" dirty="0"/>
              <a:t> they indicate your intent.</a:t>
            </a:r>
            <a:endParaRPr lang="en-US" b="1" dirty="0"/>
          </a:p>
          <a:p>
            <a:r>
              <a:rPr lang="en-US" dirty="0"/>
              <a:t>have a look at </a:t>
            </a:r>
            <a:r>
              <a:rPr lang="en-US" b="1" dirty="0"/>
              <a:t>10_a_terrible_function.java</a:t>
            </a:r>
            <a:r>
              <a:rPr lang="en-US" dirty="0"/>
              <a:t> and </a:t>
            </a:r>
            <a:r>
              <a:rPr lang="en-US" b="1" dirty="0"/>
              <a:t>10_a_better_function.java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406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 the </a:t>
            </a:r>
            <a:r>
              <a:rPr lang="en-US" dirty="0" err="1"/>
              <a:t>Werrors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always try to use -Wall -</a:t>
            </a:r>
            <a:r>
              <a:rPr lang="en-US" i="1" dirty="0" err="1"/>
              <a:t>Werror</a:t>
            </a:r>
            <a:r>
              <a:rPr lang="en-US" i="1" dirty="0"/>
              <a:t> with </a:t>
            </a:r>
            <a:r>
              <a:rPr lang="en-US" i="1" dirty="0" err="1"/>
              <a:t>gcc</a:t>
            </a:r>
            <a:r>
              <a:rPr lang="en-US" i="1" dirty="0"/>
              <a:t>.</a:t>
            </a:r>
            <a:endParaRPr lang="en-US" b="1" i="1" dirty="0"/>
          </a:p>
          <a:p>
            <a:r>
              <a:rPr lang="en-US" dirty="0"/>
              <a:t>in any other language, turn on </a:t>
            </a:r>
            <a:r>
              <a:rPr lang="en-US" b="1" dirty="0"/>
              <a:t>all the error checking you can.</a:t>
            </a:r>
          </a:p>
          <a:p>
            <a:r>
              <a:rPr lang="en-US" dirty="0"/>
              <a:t>while developing, </a:t>
            </a:r>
            <a:r>
              <a:rPr lang="en-US" b="1" dirty="0"/>
              <a:t>enable debugging info.</a:t>
            </a:r>
            <a:r>
              <a:rPr lang="en-US" dirty="0"/>
              <a:t> (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-g</a:t>
            </a:r>
            <a:r>
              <a:rPr lang="en-US" dirty="0"/>
              <a:t>)</a:t>
            </a:r>
          </a:p>
          <a:p>
            <a:r>
              <a:rPr lang="en-US" dirty="0"/>
              <a:t>your brain is squishy and can't handle everything.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mage result for squishy 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07419"/>
            <a:ext cx="5146431" cy="344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04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ideally, you write a test for each of your small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50899"/>
              </p:ext>
            </p:extLst>
          </p:nvPr>
        </p:nvGraphicFramePr>
        <p:xfrm>
          <a:off x="685800" y="1181100"/>
          <a:ext cx="333864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3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Good</a:t>
                      </a:r>
                      <a:r>
                        <a:rPr lang="en-US" sz="2400" baseline="0" dirty="0"/>
                        <a:t> t</a:t>
                      </a:r>
                      <a:r>
                        <a:rPr lang="en-US" sz="2400" dirty="0"/>
                        <a:t>hings to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normal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correct outputs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weird</a:t>
                      </a:r>
                      <a:r>
                        <a:rPr lang="en-US" sz="2400" baseline="0" dirty="0"/>
                        <a:t> inputs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error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"contracts"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effects on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9261" y="3161239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look into </a:t>
            </a:r>
            <a:r>
              <a:rPr lang="en-US" sz="2200" b="1" dirty="0"/>
              <a:t>testing frameworks</a:t>
            </a:r>
            <a:r>
              <a:rPr lang="en-US" sz="2200" dirty="0"/>
              <a:t> for your language. most have them.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85138" y="1710249"/>
            <a:ext cx="4824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state</a:t>
            </a:r>
            <a:r>
              <a:rPr lang="en-US" sz="2200" dirty="0"/>
              <a:t> is, broadly, "the variables and environment </a:t>
            </a:r>
            <a:r>
              <a:rPr lang="en-US" sz="2200" i="1" dirty="0"/>
              <a:t>outside </a:t>
            </a:r>
            <a:r>
              <a:rPr lang="en-US" sz="2200" dirty="0"/>
              <a:t>of the function."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27657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right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if you’re trying to avoid bugs… </a:t>
            </a:r>
            <a:r>
              <a:rPr lang="en-US" b="1" dirty="0"/>
              <a:t>don’t use a language that’s bad at the problem that you’re trying to solve!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F5C6E-E459-7F43-88D9-C28A65918215}"/>
              </a:ext>
            </a:extLst>
          </p:cNvPr>
          <p:cNvSpPr txBox="1"/>
          <p:nvPr/>
        </p:nvSpPr>
        <p:spPr>
          <a:xfrm>
            <a:off x="381000" y="1489221"/>
            <a:ext cx="4838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your program does a lot of string manipulation, C is a terrible choice!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02EC15-4556-7647-AC4A-FA2209BC495F}"/>
              </a:ext>
            </a:extLst>
          </p:cNvPr>
          <p:cNvSpPr txBox="1"/>
          <p:nvPr/>
        </p:nvSpPr>
        <p:spPr>
          <a:xfrm>
            <a:off x="3388740" y="2387142"/>
            <a:ext cx="5431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you’re trying to represent data structures where 99.999% of the pointers </a:t>
            </a:r>
            <a:r>
              <a:rPr lang="en-US" sz="2200" i="1" dirty="0"/>
              <a:t>aren’t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200" dirty="0"/>
              <a:t>, Java is a terrible choice!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FC6B7E-54B4-884D-83DC-20476571AD50}"/>
              </a:ext>
            </a:extLst>
          </p:cNvPr>
          <p:cNvSpPr txBox="1"/>
          <p:nvPr/>
        </p:nvSpPr>
        <p:spPr>
          <a:xfrm>
            <a:off x="990600" y="3752097"/>
            <a:ext cx="70653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you don’t need to use one programming language for the whole whatever-it-is. </a:t>
            </a:r>
            <a:r>
              <a:rPr lang="en-US" sz="2200" i="1" dirty="0"/>
              <a:t>it’s totally okay</a:t>
            </a:r>
            <a:r>
              <a:rPr lang="en-US" sz="2200" dirty="0"/>
              <a:t> to use multiple languages to play to their strengths.</a:t>
            </a:r>
          </a:p>
        </p:txBody>
      </p:sp>
    </p:spTree>
    <p:extLst>
      <p:ext uri="{BB962C8B-B14F-4D97-AF65-F5344CB8AC3E}">
        <p14:creationId xmlns:p14="http://schemas.microsoft.com/office/powerpoint/2010/main" val="7425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something went wrong.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58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9645</TotalTime>
  <Words>1396</Words>
  <Application>Microsoft Macintosh PowerPoint</Application>
  <PresentationFormat>On-screen Show (16:10)</PresentationFormat>
  <Paragraphs>172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Programs - Debugging</vt:lpstr>
      <vt:lpstr>Class announcements</vt:lpstr>
      <vt:lpstr>Writing fewer bugs in the first place</vt:lpstr>
      <vt:lpstr>Removing the training wheels</vt:lpstr>
      <vt:lpstr>Writing smaller functions</vt:lpstr>
      <vt:lpstr>Wall the Werrors</vt:lpstr>
      <vt:lpstr>WRITE TESTS</vt:lpstr>
      <vt:lpstr>Use the right programming language</vt:lpstr>
      <vt:lpstr>So something went wrong.</vt:lpstr>
      <vt:lpstr>Step 1: admitting you have a problem</vt:lpstr>
      <vt:lpstr>printf("x = %d\n", x);</vt:lpstr>
      <vt:lpstr>Step 2: determining the cause</vt:lpstr>
      <vt:lpstr>Check your assumptions</vt:lpstr>
      <vt:lpstr>Working backwards from crashes</vt:lpstr>
      <vt:lpstr>Finding bugs faster</vt:lpstr>
      <vt:lpstr>IDEs</vt:lpstr>
      <vt:lpstr>Debugger breakpoints</vt:lpstr>
      <vt:lpstr>Watchpoints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456</cp:revision>
  <dcterms:created xsi:type="dcterms:W3CDTF">2017-01-24T02:14:22Z</dcterms:created>
  <dcterms:modified xsi:type="dcterms:W3CDTF">2024-02-13T17:56:16Z</dcterms:modified>
</cp:coreProperties>
</file>